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pitchFamily="3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503030501040103" pitchFamily="34" charset="0"/>
      <p:regular r:id="rId15"/>
    </p:embeddedFont>
    <p:embeddedFont>
      <p:font typeface="Canva Sans Bold" panose="020B0803030501040103" pitchFamily="34" charset="0"/>
      <p:regular r:id="rId16"/>
      <p:bold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Bold" pitchFamily="2" charset="77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old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2" autoAdjust="0"/>
    <p:restoredTop sz="94648" autoAdjust="0"/>
  </p:normalViewPr>
  <p:slideViewPr>
    <p:cSldViewPr>
      <p:cViewPr>
        <p:scale>
          <a:sx n="63" d="100"/>
          <a:sy n="63" d="100"/>
        </p:scale>
        <p:origin x="160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E38EDE-131C-D849-0777-CDE695D73D18}"/>
              </a:ext>
            </a:extLst>
          </p:cNvPr>
          <p:cNvCxnSpPr/>
          <p:nvPr/>
        </p:nvCxnSpPr>
        <p:spPr>
          <a:xfrm flipH="1">
            <a:off x="0" y="5372100"/>
            <a:ext cx="182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3E3347F7-63B9-72A3-297B-2A20A441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294647" y="1824439"/>
            <a:ext cx="6013227" cy="7095321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F2A9C095-9441-E5F8-BC87-8034E8F78678}"/>
              </a:ext>
            </a:extLst>
          </p:cNvPr>
          <p:cNvSpPr txBox="1"/>
          <p:nvPr/>
        </p:nvSpPr>
        <p:spPr>
          <a:xfrm>
            <a:off x="1184562" y="1521861"/>
            <a:ext cx="8450296" cy="3340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Airline Delay Analysis and Prediction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14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1901506" y="2575305"/>
            <a:ext cx="8645646" cy="15423389"/>
            <a:chOff x="0" y="0"/>
            <a:chExt cx="660400" cy="1178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1178120"/>
            </a:xfrm>
            <a:custGeom>
              <a:avLst/>
              <a:gdLst/>
              <a:ahLst/>
              <a:cxnLst/>
              <a:rect l="l" t="t" r="r" b="b"/>
              <a:pathLst>
                <a:path w="660400" h="1178120">
                  <a:moveTo>
                    <a:pt x="535940" y="1178120"/>
                  </a:moveTo>
                  <a:lnTo>
                    <a:pt x="124460" y="1178120"/>
                  </a:lnTo>
                  <a:cubicBezTo>
                    <a:pt x="55880" y="1178120"/>
                    <a:pt x="0" y="1122240"/>
                    <a:pt x="0" y="10536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1053660"/>
                  </a:lnTo>
                  <a:cubicBezTo>
                    <a:pt x="660400" y="1122240"/>
                    <a:pt x="604520" y="1178120"/>
                    <a:pt x="535940" y="1178120"/>
                  </a:cubicBezTo>
                  <a:close/>
                </a:path>
              </a:pathLst>
            </a:custGeom>
            <a:solidFill>
              <a:srgbClr val="CF2527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8530215" y="5377410"/>
            <a:ext cx="14034713" cy="15423389"/>
            <a:chOff x="0" y="0"/>
            <a:chExt cx="1072045" cy="1178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2045" cy="1178120"/>
            </a:xfrm>
            <a:custGeom>
              <a:avLst/>
              <a:gdLst/>
              <a:ahLst/>
              <a:cxnLst/>
              <a:rect l="l" t="t" r="r" b="b"/>
              <a:pathLst>
                <a:path w="1072045" h="1178120">
                  <a:moveTo>
                    <a:pt x="947585" y="1178120"/>
                  </a:moveTo>
                  <a:lnTo>
                    <a:pt x="124460" y="1178120"/>
                  </a:lnTo>
                  <a:cubicBezTo>
                    <a:pt x="55880" y="1178120"/>
                    <a:pt x="0" y="1122240"/>
                    <a:pt x="0" y="10536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7585" y="0"/>
                  </a:lnTo>
                  <a:cubicBezTo>
                    <a:pt x="1016165" y="0"/>
                    <a:pt x="1072045" y="55880"/>
                    <a:pt x="1072045" y="124460"/>
                  </a:cubicBezTo>
                  <a:lnTo>
                    <a:pt x="1072045" y="1053660"/>
                  </a:lnTo>
                  <a:cubicBezTo>
                    <a:pt x="1072045" y="1122240"/>
                    <a:pt x="1016165" y="1178120"/>
                    <a:pt x="947585" y="1178120"/>
                  </a:cubicBezTo>
                  <a:close/>
                </a:path>
              </a:pathLst>
            </a:custGeom>
            <a:solidFill>
              <a:srgbClr val="16365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806323" y="1872794"/>
            <a:ext cx="6329556" cy="6541413"/>
            <a:chOff x="0" y="0"/>
            <a:chExt cx="6362700" cy="6575666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27563" r="-2756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5202431" y="7164989"/>
            <a:ext cx="1731282" cy="1731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CF252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667890" y="7524871"/>
            <a:ext cx="800364" cy="10115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43582" y="1521496"/>
            <a:ext cx="755293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999">
                <a:solidFill>
                  <a:srgbClr val="16365E"/>
                </a:solidFill>
                <a:latin typeface="Roboto Bold"/>
              </a:rPr>
              <a:t>Introduction to the Problem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455071"/>
            <a:ext cx="8559932" cy="552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2"/>
              </a:lnSpc>
            </a:pPr>
            <a:endParaRPr/>
          </a:p>
          <a:p>
            <a:pPr marL="450749" lvl="1" indent="-225374">
              <a:lnSpc>
                <a:spcPts val="2922"/>
              </a:lnSpc>
              <a:buFont typeface="Arial"/>
              <a:buChar char="•"/>
            </a:pPr>
            <a:r>
              <a:rPr lang="en-US" sz="2087">
                <a:solidFill>
                  <a:srgbClr val="16365E"/>
                </a:solidFill>
                <a:latin typeface="Montserrat"/>
              </a:rPr>
              <a:t>Airline delays impact the airline industry, leading to lower customer satisfaction, revenue loss, and negative publicity.</a:t>
            </a:r>
          </a:p>
          <a:p>
            <a:pPr>
              <a:lnSpc>
                <a:spcPts val="2922"/>
              </a:lnSpc>
            </a:pPr>
            <a:endParaRPr lang="en-US" sz="2087">
              <a:solidFill>
                <a:srgbClr val="16365E"/>
              </a:solidFill>
              <a:latin typeface="Montserrat"/>
            </a:endParaRPr>
          </a:p>
          <a:p>
            <a:pPr marL="450749" lvl="1" indent="-225374">
              <a:lnSpc>
                <a:spcPts val="2922"/>
              </a:lnSpc>
              <a:buFont typeface="Arial"/>
              <a:buChar char="•"/>
            </a:pPr>
            <a:r>
              <a:rPr lang="en-US" sz="2087">
                <a:solidFill>
                  <a:srgbClr val="16365E"/>
                </a:solidFill>
                <a:latin typeface="Montserrat"/>
              </a:rPr>
              <a:t> Analyzing delay data can help businesses identify patterns, root causes, and solutions, as well as optimize resource allocation and cost management</a:t>
            </a:r>
          </a:p>
          <a:p>
            <a:pPr>
              <a:lnSpc>
                <a:spcPts val="2922"/>
              </a:lnSpc>
            </a:pPr>
            <a:endParaRPr lang="en-US" sz="2087">
              <a:solidFill>
                <a:srgbClr val="16365E"/>
              </a:solidFill>
              <a:latin typeface="Montserrat"/>
            </a:endParaRPr>
          </a:p>
          <a:p>
            <a:pPr marL="450749" lvl="1" indent="-225374">
              <a:lnSpc>
                <a:spcPts val="2922"/>
              </a:lnSpc>
              <a:buFont typeface="Arial"/>
              <a:buChar char="•"/>
            </a:pPr>
            <a:r>
              <a:rPr lang="en-US" sz="2087">
                <a:solidFill>
                  <a:srgbClr val="16365E"/>
                </a:solidFill>
                <a:latin typeface="Montserrat"/>
              </a:rPr>
              <a:t> By identifying flight-prone delays, airlines can enhance efficiency, reduce costs, and adjust crew numbers, gate allocations, and fuel usage. </a:t>
            </a:r>
          </a:p>
          <a:p>
            <a:pPr>
              <a:lnSpc>
                <a:spcPts val="2922"/>
              </a:lnSpc>
            </a:pPr>
            <a:endParaRPr lang="en-US" sz="2087">
              <a:solidFill>
                <a:srgbClr val="16365E"/>
              </a:solidFill>
              <a:latin typeface="Montserrat"/>
            </a:endParaRPr>
          </a:p>
          <a:p>
            <a:pPr marL="450749" lvl="1" indent="-225374">
              <a:lnSpc>
                <a:spcPts val="2922"/>
              </a:lnSpc>
              <a:buFont typeface="Arial"/>
              <a:buChar char="•"/>
            </a:pPr>
            <a:r>
              <a:rPr lang="en-US" sz="2087">
                <a:solidFill>
                  <a:srgbClr val="16365E"/>
                </a:solidFill>
                <a:latin typeface="Montserrat"/>
              </a:rPr>
              <a:t>Overall, studying airline delays provides valuable insights for enhancing operational performance, customer experience, cost management, and safety.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77611" y="542707"/>
            <a:ext cx="2207612" cy="645414"/>
            <a:chOff x="0" y="0"/>
            <a:chExt cx="2943482" cy="860552"/>
          </a:xfrm>
        </p:grpSpPr>
        <p:sp>
          <p:nvSpPr>
            <p:cNvPr id="15" name="TextBox 15"/>
            <p:cNvSpPr txBox="1"/>
            <p:nvPr/>
          </p:nvSpPr>
          <p:spPr>
            <a:xfrm>
              <a:off x="1074121" y="-9525"/>
              <a:ext cx="1869361" cy="870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AIRLINES</a:t>
              </a:r>
            </a:p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FLIGHT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684" cy="6339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664" y="690110"/>
            <a:ext cx="2207612" cy="645414"/>
            <a:chOff x="0" y="0"/>
            <a:chExt cx="2943482" cy="8605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684" cy="63396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074121" y="-9525"/>
              <a:ext cx="1869361" cy="870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FFFFFF"/>
                  </a:solidFill>
                  <a:latin typeface="Montserrat Bold"/>
                </a:rPr>
                <a:t>AIRLINES</a:t>
              </a:r>
            </a:p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FFFFFF"/>
                  </a:solidFill>
                  <a:latin typeface="Montserrat Bold"/>
                </a:rPr>
                <a:t>FLIGHT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62582" y="1028700"/>
            <a:ext cx="6172200" cy="8229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14425" y="1830824"/>
            <a:ext cx="9118396" cy="7837838"/>
            <a:chOff x="0" y="0"/>
            <a:chExt cx="12157861" cy="10450451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2157861" cy="104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81"/>
                </a:lnSpc>
                <a:spcBef>
                  <a:spcPct val="0"/>
                </a:spcBef>
              </a:pPr>
              <a:r>
                <a:rPr lang="en-US" sz="5150">
                  <a:solidFill>
                    <a:srgbClr val="FFFFFF"/>
                  </a:solidFill>
                  <a:latin typeface="Montserrat"/>
                </a:rPr>
                <a:t>Data Analysis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85209"/>
              <a:ext cx="12152399" cy="8865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79"/>
                </a:lnSpc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The Cross-Industry Standard Process for Data Mining (CRISP-DM) Model will be used as our dataset's analysis and prediction model. An effective and organised approach to a data mining project is provided by this methodology. CRISP-DM</a:t>
              </a:r>
            </a:p>
            <a:p>
              <a:pPr algn="just">
                <a:lnSpc>
                  <a:spcPts val="3779"/>
                </a:lnSpc>
              </a:pPr>
              <a:endParaRPr lang="en-US" sz="2699">
                <a:solidFill>
                  <a:srgbClr val="FFFFFF"/>
                </a:solidFill>
                <a:latin typeface="Arimo"/>
              </a:endParaRP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Business Understanding 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Data Understanding 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Data Preparation 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Modelling 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Analysis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Predictions</a:t>
              </a:r>
            </a:p>
            <a:p>
              <a:pPr marL="582886" lvl="1" indent="-291443" algn="just">
                <a:lnSpc>
                  <a:spcPts val="3779"/>
                </a:lnSpc>
                <a:buFont typeface="Arial"/>
                <a:buChar char="•"/>
              </a:pPr>
              <a:r>
                <a:rPr lang="en-US" sz="2699">
                  <a:solidFill>
                    <a:srgbClr val="FFFFFF"/>
                  </a:solidFill>
                  <a:latin typeface="Arimo"/>
                </a:rPr>
                <a:t> Deployment</a:t>
              </a:r>
            </a:p>
            <a:p>
              <a:pPr algn="just">
                <a:lnSpc>
                  <a:spcPts val="3779"/>
                </a:lnSpc>
              </a:pPr>
              <a:endParaRPr lang="en-US" sz="2699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1236" y="1508944"/>
            <a:ext cx="7912764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0"/>
              </a:lnSpc>
              <a:spcBef>
                <a:spcPct val="0"/>
              </a:spcBef>
            </a:pPr>
            <a:r>
              <a:rPr lang="en-US" sz="7900">
                <a:solidFill>
                  <a:srgbClr val="16365E"/>
                </a:solidFill>
                <a:latin typeface="Roboto Bold"/>
              </a:rPr>
              <a:t>Factors Affecting Flight Delays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3500" r="27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1236" y="4624578"/>
            <a:ext cx="5532090" cy="541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175" lvl="1" indent="-327088" algn="l">
              <a:lnSpc>
                <a:spcPts val="4544"/>
              </a:lnSpc>
              <a:buFont typeface="Arial"/>
              <a:buChar char="•"/>
            </a:pPr>
            <a:r>
              <a:rPr lang="en-US" sz="3029">
                <a:solidFill>
                  <a:srgbClr val="16365E"/>
                </a:solidFill>
                <a:latin typeface="Montserrat"/>
              </a:rPr>
              <a:t>Carrier Delay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1236" y="5549548"/>
            <a:ext cx="553209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07" lvl="1" indent="-294704" algn="l">
              <a:lnSpc>
                <a:spcPts val="4094"/>
              </a:lnSpc>
              <a:buFont typeface="Arial"/>
              <a:buChar char="•"/>
            </a:pPr>
            <a:r>
              <a:rPr lang="en-US" sz="2729">
                <a:solidFill>
                  <a:srgbClr val="16365E"/>
                </a:solidFill>
                <a:latin typeface="Montserrat"/>
              </a:rPr>
              <a:t>Weather Delay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1236" y="6445660"/>
            <a:ext cx="553209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07" lvl="1" indent="-294704" algn="l">
              <a:lnSpc>
                <a:spcPts val="4094"/>
              </a:lnSpc>
              <a:buFont typeface="Arial"/>
              <a:buChar char="•"/>
            </a:pPr>
            <a:r>
              <a:rPr lang="en-US" sz="2729">
                <a:solidFill>
                  <a:srgbClr val="16365E"/>
                </a:solidFill>
                <a:latin typeface="Montserrat"/>
              </a:rPr>
              <a:t>NAS Delay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1236" y="7341772"/>
            <a:ext cx="553209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07" lvl="1" indent="-294704" algn="l">
              <a:lnSpc>
                <a:spcPts val="4094"/>
              </a:lnSpc>
              <a:buFont typeface="Arial"/>
              <a:buChar char="•"/>
            </a:pPr>
            <a:r>
              <a:rPr lang="en-US" sz="2729">
                <a:solidFill>
                  <a:srgbClr val="16365E"/>
                </a:solidFill>
                <a:latin typeface="Montserrat"/>
              </a:rPr>
              <a:t>Security Delay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1236" y="8237884"/>
            <a:ext cx="5532090" cy="48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407" lvl="1" indent="-294704" algn="l">
              <a:lnSpc>
                <a:spcPts val="4094"/>
              </a:lnSpc>
              <a:buFont typeface="Arial"/>
              <a:buChar char="•"/>
            </a:pPr>
            <a:r>
              <a:rPr lang="en-US" sz="2729">
                <a:solidFill>
                  <a:srgbClr val="16365E"/>
                </a:solidFill>
                <a:latin typeface="Montserrat"/>
              </a:rPr>
              <a:t>LateAircraft Delay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7200" y="705993"/>
            <a:ext cx="2207612" cy="645414"/>
            <a:chOff x="0" y="0"/>
            <a:chExt cx="2943482" cy="86055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684" cy="633962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074121" y="-9525"/>
              <a:ext cx="1869361" cy="870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AIRLINES</a:t>
              </a:r>
            </a:p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FLIGHT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5988656" y="4242992"/>
            <a:ext cx="14034713" cy="15423389"/>
            <a:chOff x="0" y="0"/>
            <a:chExt cx="1072045" cy="1178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2045" cy="1178120"/>
            </a:xfrm>
            <a:custGeom>
              <a:avLst/>
              <a:gdLst/>
              <a:ahLst/>
              <a:cxnLst/>
              <a:rect l="l" t="t" r="r" b="b"/>
              <a:pathLst>
                <a:path w="1072045" h="1178120">
                  <a:moveTo>
                    <a:pt x="947585" y="1178120"/>
                  </a:moveTo>
                  <a:lnTo>
                    <a:pt x="124460" y="1178120"/>
                  </a:lnTo>
                  <a:cubicBezTo>
                    <a:pt x="55880" y="1178120"/>
                    <a:pt x="0" y="1122240"/>
                    <a:pt x="0" y="10536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7585" y="0"/>
                  </a:lnTo>
                  <a:cubicBezTo>
                    <a:pt x="1016165" y="0"/>
                    <a:pt x="1072045" y="55880"/>
                    <a:pt x="1072045" y="124460"/>
                  </a:cubicBezTo>
                  <a:lnTo>
                    <a:pt x="1072045" y="1053660"/>
                  </a:lnTo>
                  <a:cubicBezTo>
                    <a:pt x="1072045" y="1122240"/>
                    <a:pt x="1016165" y="1178120"/>
                    <a:pt x="947585" y="1178120"/>
                  </a:cubicBezTo>
                  <a:close/>
                </a:path>
              </a:pathLst>
            </a:custGeom>
            <a:solidFill>
              <a:srgbClr val="16365E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573036" y="2659095"/>
            <a:ext cx="5907688" cy="6105425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6350012" cy="6562979"/>
            </a:xfrm>
            <a:custGeom>
              <a:avLst/>
              <a:gdLst/>
              <a:ahLst/>
              <a:cxnLst/>
              <a:rect l="l" t="t" r="r" b="b"/>
              <a:pathLst>
                <a:path w="6350012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2" y="484594"/>
                    <a:pt x="6350012" y="1082383"/>
                  </a:cubicBezTo>
                  <a:lnTo>
                    <a:pt x="6350012" y="5480583"/>
                  </a:lnTo>
                  <a:close/>
                </a:path>
              </a:pathLst>
            </a:custGeom>
            <a:blipFill>
              <a:blip r:embed="rId2"/>
              <a:stretch>
                <a:fillRect l="-41567" r="-41567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9709900" y="6435936"/>
            <a:ext cx="6078435" cy="0"/>
          </a:xfrm>
          <a:prstGeom prst="line">
            <a:avLst/>
          </a:prstGeom>
          <a:ln w="142875" cap="rnd">
            <a:solidFill>
              <a:srgbClr val="EDF8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9709900" y="6435936"/>
            <a:ext cx="5136660" cy="0"/>
          </a:xfrm>
          <a:prstGeom prst="line">
            <a:avLst/>
          </a:prstGeom>
          <a:ln w="142875" cap="rnd">
            <a:solidFill>
              <a:srgbClr val="CF25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9709900" y="8621645"/>
            <a:ext cx="6078435" cy="0"/>
          </a:xfrm>
          <a:prstGeom prst="line">
            <a:avLst/>
          </a:prstGeom>
          <a:ln w="142875" cap="rnd">
            <a:solidFill>
              <a:srgbClr val="EDF8F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709900" y="8621645"/>
            <a:ext cx="4862041" cy="0"/>
          </a:xfrm>
          <a:prstGeom prst="line">
            <a:avLst/>
          </a:prstGeom>
          <a:ln w="142875" cap="rnd">
            <a:solidFill>
              <a:srgbClr val="CF252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4606068" y="6320048"/>
            <a:ext cx="374650" cy="3746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CF2527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31417" y="8505758"/>
            <a:ext cx="374650" cy="37465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CF2527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2129" y="705993"/>
            <a:ext cx="2207612" cy="645414"/>
            <a:chOff x="0" y="0"/>
            <a:chExt cx="2943482" cy="86055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9684" cy="633962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074121" y="-9525"/>
              <a:ext cx="1869361" cy="870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AIRLINES</a:t>
              </a:r>
            </a:p>
            <a:p>
              <a:pPr>
                <a:lnSpc>
                  <a:spcPts val="2688"/>
                </a:lnSpc>
              </a:pPr>
              <a:r>
                <a:rPr lang="en-US" sz="2100">
                  <a:solidFill>
                    <a:srgbClr val="16365E"/>
                  </a:solidFill>
                  <a:latin typeface="Montserrat Bold"/>
                </a:rPr>
                <a:t>FLIGHT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09900" y="1801846"/>
            <a:ext cx="755293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999">
                <a:solidFill>
                  <a:srgbClr val="16365E"/>
                </a:solidFill>
                <a:latin typeface="Roboto Bold"/>
              </a:rPr>
              <a:t>Delay Prediction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10112" y="3192807"/>
            <a:ext cx="7058970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16365E"/>
                </a:solidFill>
                <a:latin typeface="Montserrat"/>
              </a:rPr>
              <a:t>Based on the Departure Delay we are predicting Arrival Delay.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09900" y="5798145"/>
            <a:ext cx="305546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16365E"/>
                </a:solidFill>
                <a:latin typeface="Roboto Bold"/>
              </a:rPr>
              <a:t>Linear Regression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37510" y="6272423"/>
            <a:ext cx="109896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16365E"/>
                </a:solidFill>
                <a:latin typeface="Roboto"/>
              </a:rPr>
              <a:t>94.18%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709900" y="6938624"/>
            <a:ext cx="7059182" cy="848929"/>
            <a:chOff x="0" y="0"/>
            <a:chExt cx="9412243" cy="1131905"/>
          </a:xfrm>
        </p:grpSpPr>
        <p:sp>
          <p:nvSpPr>
            <p:cNvPr id="24" name="AutoShape 24"/>
            <p:cNvSpPr/>
            <p:nvPr/>
          </p:nvSpPr>
          <p:spPr>
            <a:xfrm>
              <a:off x="0" y="786888"/>
              <a:ext cx="8104580" cy="0"/>
            </a:xfrm>
            <a:prstGeom prst="line">
              <a:avLst/>
            </a:prstGeom>
            <a:ln w="190500" cap="rnd">
              <a:solidFill>
                <a:srgbClr val="EDF8F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0" y="786888"/>
              <a:ext cx="5649581" cy="0"/>
            </a:xfrm>
            <a:prstGeom prst="line">
              <a:avLst/>
            </a:prstGeom>
            <a:ln w="190500" cap="rnd">
              <a:solidFill>
                <a:srgbClr val="CF252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/>
            <p:nvPr/>
          </p:nvGrpSpPr>
          <p:grpSpPr>
            <a:xfrm>
              <a:off x="5399814" y="632371"/>
              <a:ext cx="499534" cy="49953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F2527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8436813" y="584746"/>
              <a:ext cx="975430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6365E"/>
                  </a:solidFill>
                  <a:latin typeface="Roboto"/>
                </a:rPr>
                <a:t>93%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073948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6365E"/>
                  </a:solidFill>
                  <a:latin typeface="Roboto Bold"/>
                </a:rPr>
                <a:t>XG Boost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9709900" y="7983854"/>
            <a:ext cx="3055461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16365E"/>
                </a:solidFill>
                <a:latin typeface="Roboto Bold"/>
              </a:rPr>
              <a:t>Decision Tree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037510" y="8458133"/>
            <a:ext cx="109896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16365E"/>
                </a:solidFill>
                <a:latin typeface="Roboto"/>
              </a:rPr>
              <a:t>87.02%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9709900" y="4634891"/>
            <a:ext cx="7059182" cy="848929"/>
            <a:chOff x="0" y="0"/>
            <a:chExt cx="9412243" cy="1131905"/>
          </a:xfrm>
        </p:grpSpPr>
        <p:sp>
          <p:nvSpPr>
            <p:cNvPr id="34" name="AutoShape 34"/>
            <p:cNvSpPr/>
            <p:nvPr/>
          </p:nvSpPr>
          <p:spPr>
            <a:xfrm>
              <a:off x="0" y="786888"/>
              <a:ext cx="8104580" cy="0"/>
            </a:xfrm>
            <a:prstGeom prst="line">
              <a:avLst/>
            </a:prstGeom>
            <a:ln w="190500" cap="rnd">
              <a:solidFill>
                <a:srgbClr val="EDF8F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0" y="786888"/>
              <a:ext cx="5649581" cy="0"/>
            </a:xfrm>
            <a:prstGeom prst="line">
              <a:avLst/>
            </a:prstGeom>
            <a:ln w="190500" cap="rnd">
              <a:solidFill>
                <a:srgbClr val="CF2527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5399814" y="632371"/>
              <a:ext cx="499534" cy="499534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CF2527"/>
                </a:solidFill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8436813" y="584746"/>
              <a:ext cx="975430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6365E"/>
                  </a:solidFill>
                  <a:latin typeface="Roboto"/>
                </a:rPr>
                <a:t>93%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4073948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6365E"/>
                  </a:solidFill>
                  <a:latin typeface="Roboto Bold"/>
                </a:rPr>
                <a:t>Random Forest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93146"/>
            <a:ext cx="16230600" cy="718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Data preprocessing: Understanding the importance of cleaning, preprocessing, and transforming data to prepare it for analysis and modelling.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Feature selection: Identifying relevant features to predict arrival delays, which can impact model accuracy and performance.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Model evaluation: Comparing different machine learning models based on specific performance metrics (e.g., Mean Squared Error, R2 value) to select the most suitable model for the task.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Model interpretation: Gaining insights into the relationships between different factors, such as taxi-in/out times and flight cancellations, and their impact on flight delays.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FFFFFF"/>
              </a:solidFill>
              <a:latin typeface="Canva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70352" y="408214"/>
            <a:ext cx="2384710" cy="23578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91447" y="933450"/>
            <a:ext cx="81051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Key Learnings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27075" y="0"/>
            <a:ext cx="8324752" cy="10287000"/>
            <a:chOff x="0" y="0"/>
            <a:chExt cx="660400" cy="816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816065"/>
            </a:xfrm>
            <a:custGeom>
              <a:avLst/>
              <a:gdLst/>
              <a:ahLst/>
              <a:cxnLst/>
              <a:rect l="l" t="t" r="r" b="b"/>
              <a:pathLst>
                <a:path w="660400" h="816065">
                  <a:moveTo>
                    <a:pt x="535940" y="816065"/>
                  </a:moveTo>
                  <a:lnTo>
                    <a:pt x="124460" y="816065"/>
                  </a:lnTo>
                  <a:cubicBezTo>
                    <a:pt x="55880" y="816065"/>
                    <a:pt x="0" y="760184"/>
                    <a:pt x="0" y="6916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691605"/>
                  </a:lnTo>
                  <a:cubicBezTo>
                    <a:pt x="660400" y="760185"/>
                    <a:pt x="604520" y="816065"/>
                    <a:pt x="535940" y="816065"/>
                  </a:cubicBezTo>
                  <a:close/>
                </a:path>
              </a:pathLst>
            </a:custGeom>
            <a:solidFill>
              <a:srgbClr val="16365E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05993"/>
            <a:ext cx="629763" cy="4754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6043" y="3284063"/>
            <a:ext cx="492053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34291" y="696468"/>
            <a:ext cx="1402021" cy="65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8"/>
              </a:lnSpc>
            </a:pPr>
            <a:r>
              <a:rPr lang="en-US" sz="2100">
                <a:solidFill>
                  <a:srgbClr val="FFFFFF"/>
                </a:solidFill>
                <a:latin typeface="Montserrat Bold"/>
              </a:rPr>
              <a:t>AIRLINES</a:t>
            </a:r>
          </a:p>
          <a:p>
            <a:pPr>
              <a:lnSpc>
                <a:spcPts val="2688"/>
              </a:lnSpc>
            </a:pPr>
            <a:r>
              <a:rPr lang="en-US" sz="2100">
                <a:solidFill>
                  <a:srgbClr val="FFFFFF"/>
                </a:solidFill>
                <a:latin typeface="Montserrat Bold"/>
              </a:rPr>
              <a:t>FLIGHT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3188257"/>
            <a:ext cx="7058970" cy="568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6365E"/>
                </a:solidFill>
                <a:latin typeface="Montserrat"/>
              </a:rPr>
              <a:t>There is a strong correlation between departure delay and arrival delay. 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16365E"/>
              </a:solidFill>
              <a:latin typeface="Montserrat"/>
            </a:endParaRP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6365E"/>
                </a:solidFill>
                <a:latin typeface="Montserrat"/>
              </a:rPr>
              <a:t>However, while departure delay can be a useful predictor of arrival delay, it should not be the sole factor considered when predicting or managing flight delays.</a:t>
            </a:r>
          </a:p>
          <a:p>
            <a:pPr algn="just">
              <a:lnSpc>
                <a:spcPts val="3500"/>
              </a:lnSpc>
            </a:pPr>
            <a:endParaRPr lang="en-US" sz="2500">
              <a:solidFill>
                <a:srgbClr val="16365E"/>
              </a:solidFill>
              <a:latin typeface="Montserrat"/>
            </a:endParaRPr>
          </a:p>
          <a:p>
            <a:pPr marL="539753" lvl="1" indent="-269876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16365E"/>
                </a:solidFill>
                <a:latin typeface="Montserrat"/>
              </a:rPr>
              <a:t>Therefore, it's important to note that there may be other factors that can also impact the arrival time, such as weather conditions, air traffic congestion, and maintenance issues.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1028144"/>
            <a:ext cx="755293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5999">
                <a:solidFill>
                  <a:srgbClr val="16365E"/>
                </a:solidFill>
                <a:latin typeface="Roboto Bold"/>
              </a:rPr>
              <a:t>Results and conclusions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06" b="77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3018636">
            <a:off x="-3449479" y="-2030581"/>
            <a:ext cx="14034713" cy="15423389"/>
            <a:chOff x="0" y="0"/>
            <a:chExt cx="1072045" cy="1178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2045" cy="1178120"/>
            </a:xfrm>
            <a:custGeom>
              <a:avLst/>
              <a:gdLst/>
              <a:ahLst/>
              <a:cxnLst/>
              <a:rect l="l" t="t" r="r" b="b"/>
              <a:pathLst>
                <a:path w="1072045" h="1178120">
                  <a:moveTo>
                    <a:pt x="947585" y="1178120"/>
                  </a:moveTo>
                  <a:lnTo>
                    <a:pt x="124460" y="1178120"/>
                  </a:lnTo>
                  <a:cubicBezTo>
                    <a:pt x="55880" y="1178120"/>
                    <a:pt x="0" y="1122240"/>
                    <a:pt x="0" y="105366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47585" y="0"/>
                  </a:lnTo>
                  <a:cubicBezTo>
                    <a:pt x="1016165" y="0"/>
                    <a:pt x="1072045" y="55880"/>
                    <a:pt x="1072045" y="124460"/>
                  </a:cubicBezTo>
                  <a:lnTo>
                    <a:pt x="1072045" y="1053660"/>
                  </a:lnTo>
                  <a:cubicBezTo>
                    <a:pt x="1072045" y="1122240"/>
                    <a:pt x="1016165" y="1178120"/>
                    <a:pt x="947585" y="1178120"/>
                  </a:cubicBezTo>
                  <a:close/>
                </a:path>
              </a:pathLst>
            </a:custGeom>
            <a:solidFill>
              <a:srgbClr val="16365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34291" y="7758418"/>
            <a:ext cx="5621378" cy="625328"/>
            <a:chOff x="0" y="0"/>
            <a:chExt cx="3653325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3246925" cy="407051"/>
            </a:xfrm>
            <a:custGeom>
              <a:avLst/>
              <a:gdLst/>
              <a:ahLst/>
              <a:cxnLst/>
              <a:rect l="l" t="t" r="r" b="b"/>
              <a:pathLst>
                <a:path w="3246925" h="407051">
                  <a:moveTo>
                    <a:pt x="3246925" y="326"/>
                  </a:moveTo>
                  <a:cubicBezTo>
                    <a:pt x="3174112" y="0"/>
                    <a:pt x="3106691" y="38659"/>
                    <a:pt x="3070190" y="101663"/>
                  </a:cubicBezTo>
                  <a:cubicBezTo>
                    <a:pt x="3033689" y="164667"/>
                    <a:pt x="3033689" y="242385"/>
                    <a:pt x="3070190" y="305389"/>
                  </a:cubicBezTo>
                  <a:cubicBezTo>
                    <a:pt x="3106691" y="368393"/>
                    <a:pt x="3174112" y="407052"/>
                    <a:pt x="32469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CF2527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569076" y="7795887"/>
            <a:ext cx="1835560" cy="550390"/>
            <a:chOff x="0" y="0"/>
            <a:chExt cx="135535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948951" cy="407051"/>
            </a:xfrm>
            <a:custGeom>
              <a:avLst/>
              <a:gdLst/>
              <a:ahLst/>
              <a:cxnLst/>
              <a:rect l="l" t="t" r="r" b="b"/>
              <a:pathLst>
                <a:path w="948951" h="407051">
                  <a:moveTo>
                    <a:pt x="948951" y="326"/>
                  </a:moveTo>
                  <a:cubicBezTo>
                    <a:pt x="876139" y="0"/>
                    <a:pt x="808717" y="38659"/>
                    <a:pt x="772216" y="101663"/>
                  </a:cubicBezTo>
                  <a:cubicBezTo>
                    <a:pt x="735715" y="164667"/>
                    <a:pt x="735715" y="242385"/>
                    <a:pt x="772216" y="305389"/>
                  </a:cubicBezTo>
                  <a:cubicBezTo>
                    <a:pt x="808717" y="368393"/>
                    <a:pt x="876139" y="407052"/>
                    <a:pt x="94895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128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2164699" y="7932157"/>
            <a:ext cx="235825" cy="2778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34291" y="696468"/>
            <a:ext cx="1402021" cy="654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8"/>
              </a:lnSpc>
            </a:pPr>
            <a:r>
              <a:rPr lang="en-US" sz="2100">
                <a:solidFill>
                  <a:srgbClr val="FFFFFF"/>
                </a:solidFill>
                <a:latin typeface="Montserrat Bold"/>
              </a:rPr>
              <a:t>AIRLINES</a:t>
            </a:r>
          </a:p>
          <a:p>
            <a:pPr>
              <a:lnSpc>
                <a:spcPts val="2688"/>
              </a:lnSpc>
            </a:pPr>
            <a:r>
              <a:rPr lang="en-US" sz="2100">
                <a:solidFill>
                  <a:srgbClr val="FFFFFF"/>
                </a:solidFill>
                <a:latin typeface="Montserrat Bold"/>
              </a:rPr>
              <a:t>FLIGHT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4291" y="3649182"/>
            <a:ext cx="8143702" cy="381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Roboto Bold"/>
              </a:rPr>
              <a:t>Thank You For All Your Time &amp; Attention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56287" y="7937732"/>
            <a:ext cx="2450026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</a:rPr>
              <a:t>Search Destination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94494" y="7937732"/>
            <a:ext cx="163575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16365E"/>
                </a:solidFill>
                <a:latin typeface="Montserrat"/>
              </a:rPr>
              <a:t>End Slide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3450" y="705993"/>
            <a:ext cx="629763" cy="4754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{F36E3888-71B7-3F42-9024-835DDAA3953B}tf16401378</Template>
  <TotalTime>10</TotalTime>
  <Words>411</Words>
  <Application>Microsoft Macintosh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Canva Sans</vt:lpstr>
      <vt:lpstr>Canva Sans Bold</vt:lpstr>
      <vt:lpstr>Roboto Bold</vt:lpstr>
      <vt:lpstr>Montserrat Bold</vt:lpstr>
      <vt:lpstr>Montserrat</vt:lpstr>
      <vt:lpstr>Arial</vt:lpstr>
      <vt:lpstr>Roboto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Airline Delay Analysis and Prediction</dc:title>
  <cp:lastModifiedBy>Masurkar, Purva Ashok</cp:lastModifiedBy>
  <cp:revision>5</cp:revision>
  <dcterms:created xsi:type="dcterms:W3CDTF">2006-08-16T00:00:00Z</dcterms:created>
  <dcterms:modified xsi:type="dcterms:W3CDTF">2023-08-03T12:49:27Z</dcterms:modified>
  <dc:identifier>DAFfsT1jUes</dc:identifier>
</cp:coreProperties>
</file>